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66" autoAdjust="0"/>
    <p:restoredTop sz="94343" autoAdjust="0"/>
  </p:normalViewPr>
  <p:slideViewPr>
    <p:cSldViewPr>
      <p:cViewPr varScale="1">
        <p:scale>
          <a:sx n="91" d="100"/>
          <a:sy n="91" d="100"/>
        </p:scale>
        <p:origin x="17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26/09/2023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35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3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</a:t>
            </a:r>
            <a:r>
              <a:rPr lang="pt-BR" b="1" dirty="0" smtClean="0">
                <a:cs typeface="Times New Roman" pitchFamily="18" charset="0"/>
              </a:rPr>
              <a:t>2° </a:t>
            </a:r>
            <a:r>
              <a:rPr lang="pt-BR" b="1" dirty="0">
                <a:cs typeface="Times New Roman" pitchFamily="18" charset="0"/>
              </a:rPr>
              <a:t>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2023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303857" y="505687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Agosto 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7231766"/>
              </p:ext>
            </p:extLst>
          </p:nvPr>
        </p:nvGraphicFramePr>
        <p:xfrm>
          <a:off x="838200" y="1634619"/>
          <a:ext cx="7743853" cy="5154612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6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810.827,68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160.745,41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Equipamento APAE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2.944,94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Fontes Recurso COVID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27.709,38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378304"/>
                  </a:ext>
                </a:extLst>
              </a:tr>
              <a:tr h="345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QUALIFICACAO GESTAO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3.100,05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002758"/>
                  </a:ext>
                </a:extLst>
              </a:tr>
              <a:tr h="345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Proteção Social Especial Média 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1.720,47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473091"/>
                  </a:ext>
                </a:extLst>
              </a:tr>
              <a:tr h="345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Gestão do Programa Bolsa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Familia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1.750,00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916063"/>
                  </a:ext>
                </a:extLst>
              </a:tr>
              <a:tr h="388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APAE e 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109.780,95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920515"/>
                  </a:ext>
                </a:extLst>
              </a:tr>
              <a:tr h="388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Veículo adaptado (devolução saldo)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32.195,92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10964"/>
                  </a:ext>
                </a:extLst>
              </a:tr>
              <a:tr h="388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do Idoso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21.700,00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874009"/>
                  </a:ext>
                </a:extLst>
              </a:tr>
              <a:tr h="383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FIA atenção CCA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19.987,20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41125"/>
                  </a:ext>
                </a:extLst>
              </a:tr>
              <a:tr h="56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 smtClean="0"/>
                        <a:t>1.192.462,00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9131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Agosto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29726664"/>
              </p:ext>
            </p:extLst>
          </p:nvPr>
        </p:nvGraphicFramePr>
        <p:xfrm>
          <a:off x="685800" y="1268760"/>
          <a:ext cx="7989888" cy="5402538"/>
        </p:xfrm>
        <a:graphic>
          <a:graphicData uri="http://schemas.openxmlformats.org/drawingml/2006/table">
            <a:tbl>
              <a:tblPr/>
              <a:tblGrid>
                <a:gridCol w="5390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2.727.820,71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608.948,36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4.200,00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165.762,12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1.105.200,14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6.025,00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549.881,24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7.631,40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237.507,44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55.883,94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59791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108.314,74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5.596.448,38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35718" y="417513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839814" y="214291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</a:t>
            </a:r>
            <a:r>
              <a:rPr lang="pt-BR" sz="2000" b="1" u="sng" dirty="0" smtClean="0">
                <a:cs typeface="Times New Roman" pitchFamily="18" charset="0"/>
              </a:rPr>
              <a:t>Agosto </a:t>
            </a:r>
            <a:r>
              <a:rPr lang="pt-BR" sz="20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4063"/>
              </p:ext>
            </p:extLst>
          </p:nvPr>
        </p:nvGraphicFramePr>
        <p:xfrm>
          <a:off x="875532" y="1429198"/>
          <a:ext cx="7358114" cy="5168153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9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1.186.109,78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 Livre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490.002,93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170530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DO 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3.366.143,57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927567"/>
                  </a:ext>
                </a:extLst>
              </a:tr>
              <a:tr h="445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Escolar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69.930,25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093975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236.812,80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Creche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37.572,94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684897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PNATE- ESTADUAL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95.604,35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344762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 Escolar Federal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44.110,91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811148"/>
                  </a:ext>
                </a:extLst>
              </a:tr>
              <a:tr h="575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Onibus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escolar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ORE2 (devolução de Saldo)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14.276,91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870878"/>
                  </a:ext>
                </a:extLst>
              </a:tr>
              <a:tr h="575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5.596.448,38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-14309"/>
            <a:ext cx="9144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</a:t>
            </a:r>
            <a:r>
              <a:rPr lang="pt-BR" sz="2000" b="1" u="sng" dirty="0" smtClean="0">
                <a:cs typeface="Times New Roman" pitchFamily="18" charset="0"/>
              </a:rPr>
              <a:t>Agosto </a:t>
            </a:r>
            <a:r>
              <a:rPr lang="pt-BR" sz="20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41102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 (70%)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2.447,768,89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 (30%)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918.374,68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3.366.143,57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065093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80,34%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Agosto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133621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29,35%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54159"/>
              </p:ext>
            </p:extLst>
          </p:nvPr>
        </p:nvGraphicFramePr>
        <p:xfrm>
          <a:off x="985825" y="497664"/>
          <a:ext cx="7172350" cy="6205035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146.659,23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293.810,32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192.750,34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91.404,03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10.932.706,32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313.244,90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180.942,86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3.741.660,92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746.815,93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2.967.043,06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ARRECADAÇÃO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3.008.847,31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1.604.704,28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331.943,50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571667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68.356,29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122158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2022-2025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2023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2023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endParaRPr lang="pt-BR" dirty="0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964922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20.052.000,00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20.361.182,77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900.000,00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889.417,45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158.230,53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746.496,45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16.555,10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1.270,09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18.800.000,00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18.388.117,44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964,84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2.403.663,66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Bens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2.403.663,66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20.052.000,00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22.764.846,43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2023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9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77410"/>
              </p:ext>
            </p:extLst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17.855.000,00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18.559.453,38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9.850.000,00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10.219.130,50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8.000.000,00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8.340.322,88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1.950.000,00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3.902.653,43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1.400.000,00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3.396.653,43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505.790,63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19.805.000,00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22.461.897,44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2023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75272" y="121380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224291"/>
              </p:ext>
            </p:extLst>
          </p:nvPr>
        </p:nvGraphicFramePr>
        <p:xfrm>
          <a:off x="734999" y="1268760"/>
          <a:ext cx="7674001" cy="542544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200.216,00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1.326.538,03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791.770,24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3.472.696,84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5.596.448,38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5.916.054,27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1.192.462,00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752.407,36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111.953,74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1.961.525,56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219.994,28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72.136,15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165.058,81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531.661,71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22.461.897,44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924264"/>
              </p:ext>
            </p:extLst>
          </p:nvPr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920.000,00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</a:t>
            </a:r>
            <a:r>
              <a:rPr lang="pt-BR" sz="2000" b="1" u="sng" dirty="0" smtClean="0">
                <a:cs typeface="Times New Roman" pitchFamily="18" charset="0"/>
              </a:rPr>
              <a:t>09/2022 </a:t>
            </a:r>
            <a:r>
              <a:rPr lang="pt-BR" sz="2000" b="1" u="sng" dirty="0">
                <a:cs typeface="Times New Roman" pitchFamily="18" charset="0"/>
              </a:rPr>
              <a:t>à  </a:t>
            </a:r>
            <a:r>
              <a:rPr lang="pt-BR" sz="2000" b="1" u="sng" dirty="0" smtClean="0">
                <a:cs typeface="Times New Roman" pitchFamily="18" charset="0"/>
              </a:rPr>
              <a:t>08/2023</a:t>
            </a:r>
            <a:endParaRPr lang="pt-BR" sz="20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750412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29.288.509,99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15.299.487,90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54,00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51,30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52,00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995066"/>
              </p:ext>
            </p:extLst>
          </p:nvPr>
        </p:nvGraphicFramePr>
        <p:xfrm>
          <a:off x="899592" y="2282638"/>
          <a:ext cx="7887250" cy="4324165"/>
        </p:xfrm>
        <a:graphic>
          <a:graphicData uri="http://schemas.openxmlformats.org/drawingml/2006/table">
            <a:tbl>
              <a:tblPr/>
              <a:tblGrid>
                <a:gridCol w="4589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47,61%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7441"/>
                  </a:ext>
                </a:extLst>
              </a:tr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46,98%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09341"/>
                  </a:ext>
                </a:extLst>
              </a:tr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 smtClean="0"/>
                        <a:t>49,23%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66628"/>
                  </a:ext>
                </a:extLst>
              </a:tr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50,36</a:t>
                      </a: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48266"/>
                  </a:ext>
                </a:extLst>
              </a:tr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52,00</a:t>
                      </a: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9702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Agosto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15014589"/>
              </p:ext>
            </p:extLst>
          </p:nvPr>
        </p:nvGraphicFramePr>
        <p:xfrm>
          <a:off x="468313" y="1412776"/>
          <a:ext cx="8389967" cy="5286390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377.416,42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82.736,09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193.194,66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193.730,41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7064446"/>
                  </a:ext>
                </a:extLst>
              </a:tr>
              <a:tr h="43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112.790,41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9.185,40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Indenizações e Restituições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35.230,24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789686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1.102,72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182.725,65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1.192.462,00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20711</TotalTime>
  <Words>826</Words>
  <Application>Microsoft Office PowerPoint</Application>
  <PresentationFormat>Apresentação na tela (4:3)</PresentationFormat>
  <Paragraphs>390</Paragraphs>
  <Slides>15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Angsana New</vt:lpstr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995</cp:revision>
  <dcterms:created xsi:type="dcterms:W3CDTF">2002-12-04T13:56:03Z</dcterms:created>
  <dcterms:modified xsi:type="dcterms:W3CDTF">2023-09-26T17:38:56Z</dcterms:modified>
</cp:coreProperties>
</file>